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7099300" cy="10234613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1014" y="-1212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567095" y="3321886"/>
            <a:ext cx="6427074" cy="229215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134190" y="6059593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D34E0-F984-4B18-B5D4-94A2FED6CB68}" type="datetimeFigureOut">
              <a:rPr lang="hu-HU" smtClean="0"/>
              <a:t>2013.07.08.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A1831-A3C1-4F52-ADAF-0E05EF6BBF1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85870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D34E0-F984-4B18-B5D4-94A2FED6CB68}" type="datetimeFigureOut">
              <a:rPr lang="hu-HU" smtClean="0"/>
              <a:t>2013.07.08.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A1831-A3C1-4F52-ADAF-0E05EF6BBF1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04414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4534133" y="668338"/>
            <a:ext cx="1405923" cy="1422568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312427" y="668338"/>
            <a:ext cx="4095684" cy="1422568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D34E0-F984-4B18-B5D4-94A2FED6CB68}" type="datetimeFigureOut">
              <a:rPr lang="hu-HU" smtClean="0"/>
              <a:t>2013.07.08.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A1831-A3C1-4F52-ADAF-0E05EF6BBF1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69670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D34E0-F984-4B18-B5D4-94A2FED6CB68}" type="datetimeFigureOut">
              <a:rPr lang="hu-HU" smtClean="0"/>
              <a:t>2013.07.08.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A1831-A3C1-4F52-ADAF-0E05EF6BBF1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54919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97287" y="6871500"/>
            <a:ext cx="6427074" cy="212382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97287" y="4532320"/>
            <a:ext cx="6427074" cy="233918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D34E0-F984-4B18-B5D4-94A2FED6CB68}" type="datetimeFigureOut">
              <a:rPr lang="hu-HU" smtClean="0"/>
              <a:t>2013.07.08.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A1831-A3C1-4F52-ADAF-0E05EF6BBF1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46650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312428" y="3891210"/>
            <a:ext cx="2750147" cy="11002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3188595" y="3891210"/>
            <a:ext cx="2751460" cy="11002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D34E0-F984-4B18-B5D4-94A2FED6CB68}" type="datetimeFigureOut">
              <a:rPr lang="hu-HU" smtClean="0"/>
              <a:t>2013.07.08.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A1831-A3C1-4F52-ADAF-0E05EF6BBF1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87805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378063" y="2393639"/>
            <a:ext cx="3340871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378063" y="3391194"/>
            <a:ext cx="3340871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D34E0-F984-4B18-B5D4-94A2FED6CB68}" type="datetimeFigureOut">
              <a:rPr lang="hu-HU" smtClean="0"/>
              <a:t>2013.07.08.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A1831-A3C1-4F52-ADAF-0E05EF6BBF1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24186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D34E0-F984-4B18-B5D4-94A2FED6CB68}" type="datetimeFigureOut">
              <a:rPr lang="hu-HU" smtClean="0"/>
              <a:t>2013.07.08.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A1831-A3C1-4F52-ADAF-0E05EF6BBF1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1273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D34E0-F984-4B18-B5D4-94A2FED6CB68}" type="datetimeFigureOut">
              <a:rPr lang="hu-HU" smtClean="0"/>
              <a:t>2013.07.08.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A1831-A3C1-4F52-ADAF-0E05EF6BBF1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12531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78064" y="425756"/>
            <a:ext cx="2487603" cy="18119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956244" y="425756"/>
            <a:ext cx="4226956" cy="912652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3" cy="73145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D34E0-F984-4B18-B5D4-94A2FED6CB68}" type="datetimeFigureOut">
              <a:rPr lang="hu-HU" smtClean="0"/>
              <a:t>2013.07.08.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A1831-A3C1-4F52-ADAF-0E05EF6BBF1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81571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482060" y="8369071"/>
            <a:ext cx="4536758" cy="125498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D34E0-F984-4B18-B5D4-94A2FED6CB68}" type="datetimeFigureOut">
              <a:rPr lang="hu-HU" smtClean="0"/>
              <a:t>2013.07.08.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A1831-A3C1-4F52-ADAF-0E05EF6BBF1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27336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378063" y="2495127"/>
            <a:ext cx="6805137" cy="70571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378063" y="9911198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FD34E0-F984-4B18-B5D4-94A2FED6CB68}" type="datetimeFigureOut">
              <a:rPr lang="hu-HU" smtClean="0"/>
              <a:t>2013.07.08.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2583432" y="9911198"/>
            <a:ext cx="2394400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5418905" y="9911198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DA1831-A3C1-4F52-ADAF-0E05EF6BBF1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79633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://www.prospera.hu/" TargetMode="External"/><Relationship Id="rId7" Type="http://schemas.openxmlformats.org/officeDocument/2006/relationships/hyperlink" Target="http://www.deldunantul.eu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hyperlink" Target="http://www.nfu.hu/" TargetMode="Externa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288000"/>
            <a:ext cx="6900914" cy="2070274"/>
          </a:xfrm>
          <a:prstGeom prst="rect">
            <a:avLst/>
          </a:prstGeom>
        </p:spPr>
      </p:pic>
      <p:sp>
        <p:nvSpPr>
          <p:cNvPr id="5" name="Szövegdoboz 4"/>
          <p:cNvSpPr txBox="1"/>
          <p:nvPr/>
        </p:nvSpPr>
        <p:spPr>
          <a:xfrm>
            <a:off x="342404" y="2596996"/>
            <a:ext cx="69185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rgbClr val="75B53C"/>
                </a:solidFill>
                <a:latin typeface="DINPro-Bold" pitchFamily="50" charset="0"/>
              </a:rPr>
              <a:t>PÉKÜZEM ÉPÍTÉSE A SZAVA BT.-NÉL</a:t>
            </a:r>
          </a:p>
        </p:txBody>
      </p:sp>
      <p:sp>
        <p:nvSpPr>
          <p:cNvPr id="6" name="Szövegdoboz 5"/>
          <p:cNvSpPr txBox="1"/>
          <p:nvPr/>
        </p:nvSpPr>
        <p:spPr>
          <a:xfrm>
            <a:off x="342404" y="3402484"/>
            <a:ext cx="691851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hu-HU" sz="1200" dirty="0" smtClean="0">
                <a:latin typeface="DINPro-Light" pitchFamily="50" charset="0"/>
                <a:ea typeface="Verdana" pitchFamily="34" charset="0"/>
                <a:cs typeface="Verdana" pitchFamily="34" charset="0"/>
              </a:rPr>
              <a:t>Az Európai Unió és a Magyar Állam által finanszírozott pályázati projekt keretében a következő beruházás </a:t>
            </a:r>
            <a:r>
              <a:rPr lang="hu-HU" sz="1200" dirty="0" smtClean="0">
                <a:latin typeface="DINPro-Light" pitchFamily="50" charset="0"/>
                <a:ea typeface="Verdana" pitchFamily="34" charset="0"/>
                <a:cs typeface="Verdana" pitchFamily="34" charset="0"/>
              </a:rPr>
              <a:t>valósult </a:t>
            </a:r>
            <a:r>
              <a:rPr lang="hu-HU" sz="1200" dirty="0" smtClean="0">
                <a:latin typeface="DINPro-Light" pitchFamily="50" charset="0"/>
                <a:ea typeface="Verdana" pitchFamily="34" charset="0"/>
                <a:cs typeface="Verdana" pitchFamily="34" charset="0"/>
              </a:rPr>
              <a:t>meg:</a:t>
            </a:r>
          </a:p>
          <a:p>
            <a:pPr marL="190500" lvl="1" algn="ctr">
              <a:spcAft>
                <a:spcPts val="1200"/>
              </a:spcAft>
            </a:pPr>
            <a:r>
              <a:rPr lang="hu-HU" sz="1200" dirty="0" smtClean="0">
                <a:latin typeface="DINPro-Light" pitchFamily="50" charset="0"/>
                <a:ea typeface="Verdana" pitchFamily="34" charset="0"/>
                <a:cs typeface="Verdana" pitchFamily="34" charset="0"/>
              </a:rPr>
              <a:t>Mohács, Középmező u. 0137/9 hrsz. alatt új péküzem építése</a:t>
            </a:r>
          </a:p>
          <a:p>
            <a:pPr>
              <a:tabLst>
                <a:tab pos="3048000" algn="r"/>
              </a:tabLst>
            </a:pPr>
            <a:r>
              <a:rPr lang="hu-HU" sz="1200" dirty="0" smtClean="0">
                <a:latin typeface="DINPro-Light" pitchFamily="50" charset="0"/>
              </a:rPr>
              <a:t>A projekt összköltsége: 	</a:t>
            </a:r>
            <a:r>
              <a:rPr lang="hu-HU" sz="1200" dirty="0" smtClean="0">
                <a:latin typeface="DINPro-Light" pitchFamily="50" charset="0"/>
              </a:rPr>
              <a:t>98 882 413 </a:t>
            </a:r>
            <a:r>
              <a:rPr lang="hu-HU" sz="1200" dirty="0" smtClean="0">
                <a:latin typeface="DINPro-Light" pitchFamily="50" charset="0"/>
              </a:rPr>
              <a:t>Ft</a:t>
            </a:r>
          </a:p>
          <a:p>
            <a:pPr>
              <a:tabLst>
                <a:tab pos="3048000" algn="r"/>
              </a:tabLst>
            </a:pPr>
            <a:r>
              <a:rPr lang="hu-HU" sz="1200" dirty="0" smtClean="0">
                <a:latin typeface="DINPro-Light" pitchFamily="50" charset="0"/>
              </a:rPr>
              <a:t>A támogatás mértéke: 	49,48 %</a:t>
            </a:r>
          </a:p>
          <a:p>
            <a:pPr>
              <a:tabLst>
                <a:tab pos="3048000" algn="r"/>
              </a:tabLst>
            </a:pPr>
            <a:r>
              <a:rPr lang="hu-HU" sz="1200" dirty="0" smtClean="0">
                <a:latin typeface="DINPro-Light" pitchFamily="50" charset="0"/>
              </a:rPr>
              <a:t>A támogatás összege:	</a:t>
            </a:r>
            <a:r>
              <a:rPr lang="hu-HU" sz="1200" dirty="0" smtClean="0">
                <a:latin typeface="DINPro-Light" pitchFamily="50" charset="0"/>
              </a:rPr>
              <a:t>48 930 018 </a:t>
            </a:r>
            <a:r>
              <a:rPr lang="hu-HU" sz="1200" dirty="0" smtClean="0">
                <a:latin typeface="DINPro-Light" pitchFamily="50" charset="0"/>
              </a:rPr>
              <a:t>Ft</a:t>
            </a:r>
          </a:p>
          <a:p>
            <a:endParaRPr lang="hu-HU" sz="1200" dirty="0" smtClean="0">
              <a:latin typeface="DINPro-Light" pitchFamily="50" charset="0"/>
            </a:endParaRPr>
          </a:p>
          <a:p>
            <a:r>
              <a:rPr lang="hu-HU" sz="1200" b="1" dirty="0" smtClean="0">
                <a:latin typeface="DINPro-Light" pitchFamily="50" charset="0"/>
              </a:rPr>
              <a:t>Kedvezményezett:</a:t>
            </a:r>
            <a:r>
              <a:rPr lang="hu-HU" sz="1200" dirty="0" smtClean="0">
                <a:latin typeface="DINPro-Light" pitchFamily="50" charset="0"/>
              </a:rPr>
              <a:t>  SZAVA Bt., 7700 Mohács, Jókai Mór u. 14.</a:t>
            </a:r>
          </a:p>
          <a:p>
            <a:endParaRPr lang="hu-HU" sz="1200" dirty="0" smtClean="0">
              <a:latin typeface="DINPro-Light" pitchFamily="50" charset="0"/>
            </a:endParaRPr>
          </a:p>
          <a:p>
            <a:r>
              <a:rPr lang="hu-HU" sz="1200" dirty="0" smtClean="0">
                <a:latin typeface="DINPro-Light" pitchFamily="50" charset="0"/>
              </a:rPr>
              <a:t>A </a:t>
            </a:r>
            <a:r>
              <a:rPr lang="hu-HU" sz="1200" dirty="0">
                <a:latin typeface="DINPro-Light" pitchFamily="50" charset="0"/>
              </a:rPr>
              <a:t>pályázatot a </a:t>
            </a:r>
            <a:r>
              <a:rPr lang="hu-HU" sz="1200" u="sng" dirty="0">
                <a:latin typeface="DINPro-Light" pitchFamily="50" charset="0"/>
                <a:hlinkClick r:id="rId3"/>
              </a:rPr>
              <a:t>Prospera Europe Kft.</a:t>
            </a:r>
            <a:r>
              <a:rPr lang="hu-HU" sz="1200" dirty="0">
                <a:latin typeface="DINPro-Light" pitchFamily="50" charset="0"/>
              </a:rPr>
              <a:t> készítette.</a:t>
            </a:r>
          </a:p>
          <a:p>
            <a:endParaRPr lang="hu-HU" sz="1200" dirty="0" smtClean="0">
              <a:latin typeface="DINPro-Light" pitchFamily="50" charset="0"/>
            </a:endParaRPr>
          </a:p>
          <a:p>
            <a:pPr marL="1885950" indent="-1885950">
              <a:tabLst>
                <a:tab pos="1885950" algn="l"/>
              </a:tabLst>
            </a:pPr>
            <a:r>
              <a:rPr lang="hu-HU" sz="1200" b="1" dirty="0" smtClean="0">
                <a:latin typeface="DINPro-Light" pitchFamily="50" charset="0"/>
              </a:rPr>
              <a:t>Közreműködő </a:t>
            </a:r>
            <a:r>
              <a:rPr lang="hu-HU" sz="1200" b="1" dirty="0">
                <a:latin typeface="DINPro-Light" pitchFamily="50" charset="0"/>
              </a:rPr>
              <a:t>Szervezet:</a:t>
            </a:r>
            <a:r>
              <a:rPr lang="hu-HU" sz="1200" dirty="0">
                <a:latin typeface="DINPro-Light" pitchFamily="50" charset="0"/>
              </a:rPr>
              <a:t> </a:t>
            </a:r>
            <a:r>
              <a:rPr lang="hu-HU" sz="1200" dirty="0" smtClean="0">
                <a:latin typeface="DINPro-Light" pitchFamily="50" charset="0"/>
              </a:rPr>
              <a:t>	</a:t>
            </a:r>
            <a:r>
              <a:rPr lang="hu-HU" sz="1200" dirty="0">
                <a:latin typeface="DINPro-Light" pitchFamily="50" charset="0"/>
              </a:rPr>
              <a:t>Dél-Dunántúli Regionális Fejlesztési Ügynökség Közhasznú Nonprofit Kft.	</a:t>
            </a:r>
            <a:endParaRPr lang="hu-HU" sz="1200" dirty="0" smtClean="0">
              <a:latin typeface="DINPro-Light" pitchFamily="50" charset="0"/>
            </a:endParaRPr>
          </a:p>
          <a:p>
            <a:pPr>
              <a:tabLst>
                <a:tab pos="1885950" algn="l"/>
              </a:tabLst>
            </a:pPr>
            <a:r>
              <a:rPr lang="hu-HU" sz="1200" dirty="0">
                <a:latin typeface="DINPro-Light" pitchFamily="50" charset="0"/>
              </a:rPr>
              <a:t>	7621 Pécs, Mária u</a:t>
            </a:r>
            <a:r>
              <a:rPr lang="hu-HU" sz="1200" dirty="0" smtClean="0">
                <a:latin typeface="DINPro-Light" pitchFamily="50" charset="0"/>
              </a:rPr>
              <a:t>. 3.</a:t>
            </a:r>
            <a:endParaRPr lang="hu-HU" sz="1200" dirty="0">
              <a:latin typeface="DINPro-Light" pitchFamily="50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7" name="Kép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6925" y="7239848"/>
            <a:ext cx="3871848" cy="1208672"/>
          </a:xfrm>
          <a:prstGeom prst="rect">
            <a:avLst/>
          </a:prstGeom>
        </p:spPr>
      </p:pic>
      <p:sp>
        <p:nvSpPr>
          <p:cNvPr id="8" name="Szövegdoboz 7"/>
          <p:cNvSpPr txBox="1"/>
          <p:nvPr/>
        </p:nvSpPr>
        <p:spPr>
          <a:xfrm>
            <a:off x="360263" y="8659068"/>
            <a:ext cx="302433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000" b="1" u="sng" dirty="0" smtClean="0">
                <a:latin typeface="DINPro-Light" pitchFamily="50" charset="0"/>
              </a:rPr>
              <a:t>Irányító hatóság:</a:t>
            </a:r>
          </a:p>
          <a:p>
            <a:pPr algn="ctr"/>
            <a:r>
              <a:rPr lang="hu-HU" sz="1000" b="1" dirty="0">
                <a:latin typeface="DINPro-Light" pitchFamily="50" charset="0"/>
              </a:rPr>
              <a:t>Nemzeti Fejlesztési </a:t>
            </a:r>
            <a:r>
              <a:rPr lang="hu-HU" sz="1000" b="1" dirty="0" smtClean="0">
                <a:latin typeface="DINPro-Light" pitchFamily="50" charset="0"/>
              </a:rPr>
              <a:t>Ügynökség</a:t>
            </a:r>
          </a:p>
          <a:p>
            <a:pPr algn="ctr"/>
            <a:r>
              <a:rPr lang="hu-HU" sz="1000" dirty="0">
                <a:latin typeface="DINPro-Light" pitchFamily="50" charset="0"/>
              </a:rPr>
              <a:t>1077 Budapest, Wesselényi u. 20-22.</a:t>
            </a:r>
          </a:p>
        </p:txBody>
      </p:sp>
      <p:sp>
        <p:nvSpPr>
          <p:cNvPr id="9" name="Szövegdoboz 8"/>
          <p:cNvSpPr txBox="1"/>
          <p:nvPr/>
        </p:nvSpPr>
        <p:spPr>
          <a:xfrm>
            <a:off x="4158529" y="8659068"/>
            <a:ext cx="31202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000" b="1" u="sng" dirty="0" smtClean="0">
                <a:latin typeface="DINPro-Light" pitchFamily="50" charset="0"/>
              </a:rPr>
              <a:t>Közreműködő Szervezet:</a:t>
            </a:r>
          </a:p>
          <a:p>
            <a:pPr algn="ctr"/>
            <a:r>
              <a:rPr lang="hu-HU" sz="1000" b="1" dirty="0">
                <a:latin typeface="DINPro-Light" pitchFamily="50" charset="0"/>
              </a:rPr>
              <a:t>Dél-Dunántúli Regionális Fejlesztési Ügynökség Közhasznú Nonprofit Kft.</a:t>
            </a:r>
          </a:p>
          <a:p>
            <a:pPr algn="ctr"/>
            <a:r>
              <a:rPr lang="hu-HU" sz="1000" dirty="0">
                <a:latin typeface="DINPro-Light" pitchFamily="50" charset="0"/>
              </a:rPr>
              <a:t>7621 Pécs, Mária u. 3.</a:t>
            </a:r>
          </a:p>
        </p:txBody>
      </p:sp>
      <p:pic>
        <p:nvPicPr>
          <p:cNvPr id="10" name="Kép 9">
            <a:hlinkClick r:id="rId5"/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8571" y="9213066"/>
            <a:ext cx="807720" cy="798576"/>
          </a:xfrm>
          <a:prstGeom prst="rect">
            <a:avLst/>
          </a:prstGeom>
        </p:spPr>
      </p:pic>
      <p:pic>
        <p:nvPicPr>
          <p:cNvPr id="11" name="Picture 2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4771" y="9343620"/>
            <a:ext cx="1187760" cy="698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églalap 11"/>
          <p:cNvSpPr/>
          <p:nvPr/>
        </p:nvSpPr>
        <p:spPr>
          <a:xfrm>
            <a:off x="1" y="0"/>
            <a:ext cx="7561262" cy="10693399"/>
          </a:xfrm>
          <a:prstGeom prst="rect">
            <a:avLst/>
          </a:prstGeom>
          <a:noFill/>
          <a:ln w="38100">
            <a:solidFill>
              <a:srgbClr val="75B5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503016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74</Words>
  <Application>Microsoft Office PowerPoint</Application>
  <PresentationFormat>Egyéni</PresentationFormat>
  <Paragraphs>19</Paragraphs>
  <Slides>1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7" baseType="lpstr">
      <vt:lpstr>Arial</vt:lpstr>
      <vt:lpstr>Calibri</vt:lpstr>
      <vt:lpstr>DINPro-Bold</vt:lpstr>
      <vt:lpstr>DINPro-Light</vt:lpstr>
      <vt:lpstr>Verdana</vt:lpstr>
      <vt:lpstr>Office-téma</vt:lpstr>
      <vt:lpstr>PowerPoint bemutató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Sárköziné Busznyák Éva</dc:creator>
  <cp:lastModifiedBy>Busznyák Éva</cp:lastModifiedBy>
  <cp:revision>4</cp:revision>
  <cp:lastPrinted>2013-03-22T14:26:24Z</cp:lastPrinted>
  <dcterms:created xsi:type="dcterms:W3CDTF">2013-03-22T14:21:08Z</dcterms:created>
  <dcterms:modified xsi:type="dcterms:W3CDTF">2013-07-08T07:48:25Z</dcterms:modified>
</cp:coreProperties>
</file>